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7"/>
  </p:notesMasterIdLst>
  <p:handoutMasterIdLst>
    <p:handoutMasterId r:id="rId38"/>
  </p:handoutMasterIdLst>
  <p:sldIdLst>
    <p:sldId id="295" r:id="rId3"/>
    <p:sldId id="315" r:id="rId4"/>
    <p:sldId id="312" r:id="rId5"/>
    <p:sldId id="261" r:id="rId6"/>
    <p:sldId id="298" r:id="rId7"/>
    <p:sldId id="276" r:id="rId8"/>
    <p:sldId id="297" r:id="rId9"/>
    <p:sldId id="299" r:id="rId10"/>
    <p:sldId id="327" r:id="rId11"/>
    <p:sldId id="301" r:id="rId12"/>
    <p:sldId id="316" r:id="rId13"/>
    <p:sldId id="279" r:id="rId14"/>
    <p:sldId id="293" r:id="rId15"/>
    <p:sldId id="291" r:id="rId16"/>
    <p:sldId id="334" r:id="rId17"/>
    <p:sldId id="329" r:id="rId18"/>
    <p:sldId id="317" r:id="rId19"/>
    <p:sldId id="328" r:id="rId20"/>
    <p:sldId id="319" r:id="rId21"/>
    <p:sldId id="330" r:id="rId22"/>
    <p:sldId id="302" r:id="rId23"/>
    <p:sldId id="305" r:id="rId24"/>
    <p:sldId id="294" r:id="rId25"/>
    <p:sldId id="283" r:id="rId26"/>
    <p:sldId id="286" r:id="rId27"/>
    <p:sldId id="310" r:id="rId28"/>
    <p:sldId id="326" r:id="rId29"/>
    <p:sldId id="321" r:id="rId30"/>
    <p:sldId id="307" r:id="rId31"/>
    <p:sldId id="306" r:id="rId32"/>
    <p:sldId id="287" r:id="rId33"/>
    <p:sldId id="320" r:id="rId34"/>
    <p:sldId id="288" r:id="rId35"/>
    <p:sldId id="311" r:id="rId3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F"/>
    <a:srgbClr val="800000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869" autoAdjust="0"/>
    <p:restoredTop sz="94660"/>
  </p:normalViewPr>
  <p:slideViewPr>
    <p:cSldViewPr>
      <p:cViewPr>
        <p:scale>
          <a:sx n="60" d="100"/>
          <a:sy n="60" d="100"/>
        </p:scale>
        <p:origin x="-141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0" d="100"/>
          <a:sy n="80" d="100"/>
        </p:scale>
        <p:origin x="-2256" y="1392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7053" cy="465773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3" y="0"/>
            <a:ext cx="3057053" cy="465773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3D43A4FF-944E-4CA2-8898-5243A765C225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57053" cy="46577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r>
              <a:rPr lang="en-US"/>
              <a:t>Service Excellence Session (Oct. 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3" y="8841738"/>
            <a:ext cx="3057053" cy="46577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C5F3462A-D13B-4E77-9FB9-3AEE30781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826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B3F43E12-B285-4756-99F9-DF3E0FE36FB4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56414" cy="465455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r>
              <a:rPr lang="en-US"/>
              <a:t>Service Excellence Session (Oct. 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0"/>
            <a:ext cx="3056414" cy="465455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DF60CC4D-85A9-49C4-8B32-972A0CBE11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Service Excellence Session (Oct. 2016)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B365D-BC0A-4262-8EDA-C5D02FCF57E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xfrm>
            <a:off x="707231" y="4349754"/>
            <a:ext cx="5643563" cy="41886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1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1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31" y="4349750"/>
            <a:ext cx="6096000" cy="4876800"/>
          </a:xfrm>
        </p:spPr>
        <p:txBody>
          <a:bodyPr/>
          <a:lstStyle/>
          <a:p>
            <a:pPr marL="228600" indent="-228600" algn="just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4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87" indent="-173387">
              <a:spcBef>
                <a:spcPts val="607"/>
              </a:spcBef>
              <a:spcAft>
                <a:spcPts val="607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4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8" indent="-173378">
              <a:spcBef>
                <a:spcPts val="607"/>
              </a:spcBef>
              <a:spcAft>
                <a:spcPts val="607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93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27" y="4421824"/>
            <a:ext cx="5869304" cy="4347527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18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79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90" lvl="0" indent="-186690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38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4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1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87" indent="-17338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79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79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98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06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32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87" indent="-173387">
              <a:spcBef>
                <a:spcPts val="607"/>
              </a:spcBef>
              <a:spcAft>
                <a:spcPts val="607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05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82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27" y="4421823"/>
            <a:ext cx="5945504" cy="4189095"/>
          </a:xfrm>
        </p:spPr>
        <p:txBody>
          <a:bodyPr/>
          <a:lstStyle/>
          <a:p>
            <a:pPr marL="182880" indent="-182880">
              <a:spcAft>
                <a:spcPts val="600"/>
              </a:spcAft>
            </a:pPr>
            <a:endParaRPr lang="en-US" sz="11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82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83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79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0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63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6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21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231" y="4425950"/>
            <a:ext cx="5642610" cy="41890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81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36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3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87" indent="-17338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7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96849" y="8388350"/>
            <a:ext cx="3056414" cy="465455"/>
          </a:xfrm>
        </p:spPr>
        <p:txBody>
          <a:bodyPr/>
          <a:lstStyle/>
          <a:p>
            <a:fld id="{DF60CC4D-85A9-49C4-8B32-972A0CBE11C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2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3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9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0CC4D-85A9-49C4-8B32-972A0CBE11C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 Excellence Session (Oct.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448-1262-48F9-A437-A50D821B64B0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41E8-04F6-4DCE-A9EE-E29A38C824A4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558C-42FC-4B73-A128-64ABD14E60CA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CFC8B-3B1A-4877-9432-49F681FBDEF7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EE289-2B7C-4072-B25C-03496FFA7A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66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1895E-2B6D-4FB4-ACE6-C910E9723BB9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5E3B0-4CEB-4956-AFAA-E204AA2B06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736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97BCC-979B-4EEA-BD73-0715030E4274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10372-8170-4F82-8ED8-99AED12E52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11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65800-5DCC-4AC1-AC8D-611779276FB6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1E259-610F-46B9-B339-1BBFF22B03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869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C957D-96D6-47E5-B851-EBD471514C2C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99FF3-ADB2-4713-B37D-108B8157A1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09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541209-63C4-4AC7-AECA-27E029F1F4C0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3A3A-DAA8-4E46-8C69-79C8FD6852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074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B43DD4-6557-432B-96CC-8EFCB4921E7D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AEDC-A28F-46C1-921B-D374330D36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80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3E691-814F-4F6B-AAE0-19D6859E73DC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1F6A-210F-4269-BE62-447F72CED3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948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E189B-9939-4729-9525-9EF92E1530EB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55616-0193-4ED5-BCAD-48798175A1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6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4C622-EA69-4756-BCBD-45D89A0E7EEC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90F74-0E66-4EF7-97F6-C3862DE44D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052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8C26-CC7B-48AE-83A7-8AE862110366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D781D-BF88-43AE-B751-7B564F6B42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084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AA5C00-7382-4C24-8375-B8BB192D11D2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EB58EC-C39D-4FAF-B109-DEAAC6C9E5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396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4CA0-2D4D-40A3-ABE8-13A7CF8F2689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3B2B-556A-43B1-8795-7818BDDDB049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1D3-CE4F-4F31-8942-0049A7181FF5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C25-8070-4E10-9477-A7F70AC9F07F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F73-6F7A-4E05-BC2D-58F6E35A2AED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EBB7-329E-48B1-AA2D-9F26493AFA36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2A54-1BAF-45AD-A0F7-50F72594BD84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5F0D3-4D88-4CA5-8F56-62D3A8B73B80}" type="datetime1">
              <a:rPr lang="en-US" smtClean="0"/>
              <a:t>10/5/2016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F8D391-04B6-4D4F-BD9A-563491B2ABF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39EF09-DD53-46FB-8A3C-09D78415541E}" type="datetime1">
              <a:rPr lang="en-US" smtClean="0">
                <a:solidFill>
                  <a:srgbClr val="000000"/>
                </a:solidFill>
              </a:rPr>
              <a:t>10/5/2016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0A79B-99D8-4AD3-B2AF-6E7FAEA6CC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>
    <p:fad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illettenutrition.com/wp-content/uploads/2014/10/Be-The-Change-You-Want-To-See-In-The-World.pn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jamison@psbydesign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hyperlink" Target="http://www.psbydesign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1.png"/><Relationship Id="rId26" Type="http://schemas.openxmlformats.org/officeDocument/2006/relationships/image" Target="../media/image27.jpeg"/><Relationship Id="rId3" Type="http://schemas.openxmlformats.org/officeDocument/2006/relationships/image" Target="../media/image7.jpeg"/><Relationship Id="rId21" Type="http://schemas.openxmlformats.org/officeDocument/2006/relationships/hyperlink" Target="http://www.tpc.com/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20" Type="http://schemas.openxmlformats.org/officeDocument/2006/relationships/image" Target="../media/image22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tiff"/><Relationship Id="rId24" Type="http://schemas.openxmlformats.org/officeDocument/2006/relationships/image" Target="../media/image25.wmf"/><Relationship Id="rId5" Type="http://schemas.openxmlformats.org/officeDocument/2006/relationships/image" Target="../media/image9.png"/><Relationship Id="rId15" Type="http://schemas.openxmlformats.org/officeDocument/2006/relationships/hyperlink" Target="https://www.google.com/url?sa=i&amp;rct=j&amp;q=&amp;esrc=s&amp;source=images&amp;cd=&amp;ved=0ahUKEwit1evzxoHLAhXGmIMKHWZDDbIQjRwIBw&amp;url=https://twitter.com/americasmartatl&amp;psig=AFQjCNE0suC95hO3DkgFHvSi1FPrgkULMw&amp;ust=1455893167363330" TargetMode="External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4.jpeg"/><Relationship Id="rId19" Type="http://schemas.openxmlformats.org/officeDocument/2006/relationships/hyperlink" Target="http://www.google.com/url?sa=i&amp;source=imgres&amp;cd=&amp;ved=0CAgQjRxqFQoTCIv6nfmwocgCFYtxPgodXyQE5Q&amp;url=https://plus.google.com/u/0/112370123330553516746&amp;psig=AFQjCNHRekSfpN2HAYrSi4jULQiPKMe_YA&amp;ust=1443792666347239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019800" y="0"/>
            <a:ext cx="0" cy="685011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04527" y="0"/>
            <a:ext cx="0" cy="68501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01603" y="0"/>
            <a:ext cx="309753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33"/>
          <p:cNvSpPr txBox="1"/>
          <p:nvPr/>
        </p:nvSpPr>
        <p:spPr>
          <a:xfrm>
            <a:off x="0" y="533400"/>
            <a:ext cx="7406640" cy="1676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4400" cap="small" dirty="0">
                <a:solidFill>
                  <a:srgbClr val="DAED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</a:rPr>
              <a:t>Raising the Bar</a:t>
            </a:r>
            <a:endParaRPr lang="en-US" sz="1600" dirty="0">
              <a:solidFill>
                <a:srgbClr val="DAED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 fontAlgn="base"/>
            <a:r>
              <a:rPr lang="en-US" sz="2800" dirty="0">
                <a:solidFill>
                  <a:srgbClr val="FFFFFF"/>
                </a:solidFill>
                <a:latin typeface="Cambria"/>
                <a:ea typeface="Times New Roman"/>
                <a:cs typeface="Calibri"/>
              </a:rPr>
              <a:t>Creating &amp; Sustaining a Culture </a:t>
            </a:r>
          </a:p>
          <a:p>
            <a:pPr algn="ctr" fontAlgn="base"/>
            <a:r>
              <a:rPr lang="en-US" sz="2800" dirty="0">
                <a:solidFill>
                  <a:srgbClr val="FFFFFF"/>
                </a:solidFill>
                <a:latin typeface="Cambria"/>
                <a:ea typeface="Times New Roman"/>
                <a:cs typeface="Calibri"/>
              </a:rPr>
              <a:t>of Service Excellence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33400"/>
            <a:ext cx="7406640" cy="47254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78" y="5638801"/>
            <a:ext cx="2612571" cy="609600"/>
          </a:xfrm>
          <a:prstGeom prst="rect">
            <a:avLst/>
          </a:prstGeom>
        </p:spPr>
      </p:pic>
      <p:pic>
        <p:nvPicPr>
          <p:cNvPr id="1026" name="Picture 2" descr="Image result for manag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/>
        </p:blipFill>
        <p:spPr bwMode="auto">
          <a:xfrm>
            <a:off x="76200" y="2218894"/>
            <a:ext cx="7315200" cy="30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179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676400"/>
            <a:ext cx="8458200" cy="495300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marR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Interesting data that validates why a focus on the total customer experience is crucial: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274320" marR="0" lvl="0" indent="-274320">
              <a:spcBef>
                <a:spcPts val="600"/>
              </a:spcBef>
              <a:spcAft>
                <a:spcPts val="1200"/>
              </a:spcAft>
              <a:buFont typeface="Symbol"/>
              <a:buChar char=""/>
            </a:pP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70%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 of buying experiences are based on how the customer feels they are being treated.</a:t>
            </a:r>
          </a:p>
          <a:p>
            <a:pPr marL="274320" marR="0" lvl="0" indent="-274320">
              <a:spcBef>
                <a:spcPts val="600"/>
              </a:spcBef>
              <a:spcAft>
                <a:spcPts val="1200"/>
              </a:spcAft>
              <a:buFont typeface="Symbol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It is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6-7 times 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more costly to attract a new customer than it is to retain an existing customer.</a:t>
            </a:r>
          </a:p>
          <a:p>
            <a:pPr marL="274320" marR="0" lvl="0" indent="-274320">
              <a:spcBef>
                <a:spcPts val="600"/>
              </a:spcBef>
              <a:spcAft>
                <a:spcPts val="1200"/>
              </a:spcAft>
              <a:buFont typeface="Symbol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Consumers are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2 times 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more likely to share a bad customer experience than they are to talk about positive experiences.</a:t>
            </a:r>
          </a:p>
          <a:p>
            <a:pPr marL="274320" marR="0" lvl="0" indent="-274320">
              <a:spcBef>
                <a:spcPts val="600"/>
              </a:spcBef>
              <a:spcAft>
                <a:spcPts val="1200"/>
              </a:spcAft>
              <a:buFont typeface="Symbol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Consumers are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11 times 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more likely to share an exceptionally </a:t>
            </a:r>
            <a:r>
              <a:rPr lang="en-US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“memorable”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 experience, return to repurchase, and to pay more with your organization.</a:t>
            </a:r>
          </a:p>
          <a:p>
            <a:pPr marL="274320" marR="0" lvl="0" indent="-274320">
              <a:spcBef>
                <a:spcPts val="600"/>
              </a:spcBef>
              <a:spcAft>
                <a:spcPts val="1200"/>
              </a:spcAft>
              <a:buFont typeface="Symbol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As little as a 10% increase in customer loyalty can result in a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30% increase 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in sales .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Font typeface="Symbol"/>
              <a:buChar char="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80%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 of companies believe that they offer a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“great”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customer experience; only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8%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 of customers concur.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7620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Interesting Facts…</a:t>
            </a:r>
          </a:p>
        </p:txBody>
      </p:sp>
    </p:spTree>
    <p:extLst>
      <p:ext uri="{BB962C8B-B14F-4D97-AF65-F5344CB8AC3E}">
        <p14:creationId xmlns:p14="http://schemas.microsoft.com/office/powerpoint/2010/main" val="19870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858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Raising the Bar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820987" y="1981200"/>
            <a:ext cx="3656013" cy="1828800"/>
          </a:xfrm>
          <a:prstGeom prst="ellipse">
            <a:avLst/>
          </a:prstGeom>
          <a:solidFill>
            <a:srgbClr val="BBE0E3">
              <a:lumMod val="25000"/>
            </a:srgbClr>
          </a:solidFill>
          <a:ln w="381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The Three Dangers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that impede Service &amp;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Profit Dominance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733800" y="4343400"/>
            <a:ext cx="1828800" cy="18288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Lack of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Accountability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019800" y="4343400"/>
            <a:ext cx="1828800" cy="18288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Inconsistency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447800" y="4343400"/>
            <a:ext cx="1828800" cy="1828800"/>
          </a:xfrm>
          <a:prstGeom prst="ellipse">
            <a:avLst/>
          </a:prstGeom>
          <a:solidFill>
            <a:srgbClr val="DAEDEF">
              <a:lumMod val="50000"/>
            </a:srgbClr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Compromise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331720" y="4038600"/>
            <a:ext cx="4754880" cy="0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3810000"/>
            <a:ext cx="0" cy="53340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4003002"/>
            <a:ext cx="0" cy="36576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4028364"/>
            <a:ext cx="0" cy="315036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16002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9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/>
              <a:t>Defining Service Excellence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43200" y="1981200"/>
            <a:ext cx="0" cy="3962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667000"/>
            <a:ext cx="46482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62000" y="1992086"/>
            <a:ext cx="1600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Service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0" y="1992086"/>
            <a:ext cx="2214388" cy="700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Excellence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38800" y="2897875"/>
            <a:ext cx="2601686" cy="2438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Customer relations are an integral part of our job, not an extension of it.”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5" y="63093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/>
              <a:t>Defining Service Excellence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43200" y="1981200"/>
            <a:ext cx="0" cy="3962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667000"/>
            <a:ext cx="46482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9600" y="1992086"/>
            <a:ext cx="1600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Service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0" y="1992086"/>
            <a:ext cx="2214388" cy="700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Excellence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38800" y="2897875"/>
            <a:ext cx="2601686" cy="2438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Customer relations are an integral part of our job, not an extension of it.”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819400"/>
            <a:ext cx="22827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Knowledgeable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Timely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Accurate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Friendly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Courteous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Responsive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Respectful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2804769"/>
            <a:ext cx="19411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Personalized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Anticipatory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Proactive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Genuine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Empowered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Passionate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0000"/>
                </a:solidFill>
                <a:latin typeface="Calibri" panose="020F0502020204030204" pitchFamily="34" charset="0"/>
              </a:rPr>
              <a:t>CONSISTENT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5" y="63093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74320">
              <a:spcBef>
                <a:spcPts val="600"/>
              </a:spcBef>
              <a:spcAft>
                <a:spcPts val="600"/>
              </a:spcAft>
            </a:pP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What an Exceptional Experience should </a:t>
            </a:r>
            <a:r>
              <a:rPr lang="en-US" sz="3000" i="1" dirty="0"/>
              <a:t>Look, Sound,        </a:t>
            </a:r>
            <a:r>
              <a:rPr lang="en-US" sz="3000" dirty="0"/>
              <a:t>and</a:t>
            </a:r>
            <a:r>
              <a:rPr lang="en-US" sz="3000" i="1" dirty="0"/>
              <a:t> Feel </a:t>
            </a:r>
            <a:r>
              <a:rPr lang="en-US" sz="3000" dirty="0"/>
              <a:t>Like from the customer’s perspective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752737"/>
              </p:ext>
            </p:extLst>
          </p:nvPr>
        </p:nvGraphicFramePr>
        <p:xfrm>
          <a:off x="304800" y="1524000"/>
          <a:ext cx="85344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cap="small" baseline="0" dirty="0">
                          <a:effectLst/>
                          <a:latin typeface="+mj-lt"/>
                        </a:rPr>
                        <a:t>Look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small" baseline="0" dirty="0">
                          <a:effectLst/>
                          <a:latin typeface="+mj-lt"/>
                        </a:rPr>
                        <a:t>Sound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small" baseline="0" dirty="0">
                          <a:effectLst/>
                          <a:latin typeface="+mj-lt"/>
                        </a:rPr>
                        <a:t>Feel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0">
                <a:tc>
                  <a:txBody>
                    <a:bodyPr/>
                    <a:lstStyle/>
                    <a:p>
                      <a:endParaRPr lang="en-US" sz="1200" kern="12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2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 dirty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057400"/>
            <a:ext cx="2507723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WORK ENVIRONMENT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Public Areas are clean and organized, no visible debris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Work Stations are neat and organized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EMPLOYEE DEMEANOR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attire is professional, wearing proper name tag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greets customer with a warm and friendly smile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uses positive, direct eye contact when interacting with the customer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displays a sincere desire to meet the customer requests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057400"/>
            <a:ext cx="2971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INITIAL GREETING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Customer receives friendly, enthusiastic greeting of </a:t>
            </a: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“Welcome”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; “Good morning/afternoon/evening”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provides their name and offers assistance. </a:t>
            </a: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“My name is ___, May I have your photo ID please? Are you a buyer or an exhibitor?”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If the customer has to wait, employee politely advises that they will be taken care of shortly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Employee’s speech is clear and professional, avoiding slang or industry jargon that may confuse the customer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 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CLOSING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thanks the customer for their business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Mr. ___, have a great Market!”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981200"/>
            <a:ext cx="2743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VALUE/RESPECT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is efficient, yet unhurried and sensitive to the customer’s needs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WELL SERVED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provides prompt recognition, customer does not feel like an interruption to their work – they leave feeling well served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COMPETENT STAFF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 is knowledgeable and confident in their work; able to multi-task with ease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SENSE OF URGENCY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If a customer expresses a problem or concern, we LEARN 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100" b="1" i="1" u="sng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isten, </a:t>
            </a:r>
            <a:r>
              <a:rPr lang="en-US" sz="1100" b="1" i="1" u="sng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mpathize, </a:t>
            </a:r>
            <a:r>
              <a:rPr lang="en-US" sz="1100" b="1" i="1" u="sng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pologize, </a:t>
            </a:r>
            <a:r>
              <a:rPr lang="en-US" sz="1100" b="1" i="1" u="sng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esolve, and </a:t>
            </a:r>
            <a:r>
              <a:rPr lang="en-US" sz="1100" b="1" i="1" u="sng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otify)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to quickly resolve it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TEAMWORK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Employees enjoy working together, and jump in to assist one another 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(especially during peak periods)</a:t>
            </a:r>
          </a:p>
        </p:txBody>
      </p:sp>
    </p:spTree>
    <p:extLst>
      <p:ext uri="{BB962C8B-B14F-4D97-AF65-F5344CB8AC3E}">
        <p14:creationId xmlns:p14="http://schemas.microsoft.com/office/powerpoint/2010/main" val="29512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/>
          <a:lstStyle/>
          <a:p>
            <a:r>
              <a:rPr lang="en-US" dirty="0"/>
              <a:t>Is there Purpose in our work?</a:t>
            </a:r>
          </a:p>
        </p:txBody>
      </p:sp>
      <p:graphicFrame>
        <p:nvGraphicFramePr>
          <p:cNvPr id="5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58532"/>
              </p:ext>
            </p:extLst>
          </p:nvPr>
        </p:nvGraphicFramePr>
        <p:xfrm>
          <a:off x="533400" y="1600200"/>
          <a:ext cx="8077200" cy="3276600"/>
        </p:xfrm>
        <a:graphic>
          <a:graphicData uri="http://schemas.openxmlformats.org/drawingml/2006/table">
            <a:tbl>
              <a:tblPr/>
              <a:tblGrid>
                <a:gridCol w="404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MY Function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MY Purpose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8706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982795"/>
            <a:ext cx="7479996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How does it feel when you work for a leader who is solely focused on </a:t>
            </a:r>
            <a:r>
              <a:rPr lang="en-US" sz="1400" b="1" dirty="0">
                <a:latin typeface="+mj-lt"/>
              </a:rPr>
              <a:t>function</a:t>
            </a:r>
            <a:r>
              <a:rPr lang="en-US" sz="1400" dirty="0">
                <a:latin typeface="+mj-lt"/>
              </a:rPr>
              <a:t>?</a:t>
            </a:r>
          </a:p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What percentage of your time do you spend focusing on </a:t>
            </a:r>
            <a:r>
              <a:rPr lang="en-US" sz="1400" b="1" dirty="0">
                <a:latin typeface="+mj-lt"/>
              </a:rPr>
              <a:t>purpose</a:t>
            </a:r>
            <a:r>
              <a:rPr lang="en-US" sz="1400" dirty="0">
                <a:latin typeface="+mj-lt"/>
              </a:rPr>
              <a:t>?</a:t>
            </a:r>
          </a:p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What happens when you spend too much time focusing on </a:t>
            </a:r>
            <a:r>
              <a:rPr lang="en-US" sz="1400" b="1" dirty="0">
                <a:latin typeface="+mj-lt"/>
              </a:rPr>
              <a:t>functional</a:t>
            </a:r>
            <a:r>
              <a:rPr lang="en-US" sz="1400" dirty="0">
                <a:latin typeface="+mj-lt"/>
              </a:rPr>
              <a:t> tasks?</a:t>
            </a:r>
          </a:p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What happens to your </a:t>
            </a:r>
            <a:r>
              <a:rPr lang="en-US" sz="1400" b="1" dirty="0">
                <a:latin typeface="+mj-lt"/>
              </a:rPr>
              <a:t>spirit </a:t>
            </a:r>
            <a:r>
              <a:rPr lang="en-US" sz="1400" dirty="0">
                <a:latin typeface="+mj-lt"/>
              </a:rPr>
              <a:t>when you spend to much time on the functional aspects of your job?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705" y="2209800"/>
            <a:ext cx="37215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Create the training program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Create the participant handouts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Ensure room set-up is adequate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Make sure we have proper A/V equipment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Teach the class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Take attendance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Test for retention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2246055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Inspire and motivate positive change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Help participants link the learning to their job and the goals of the organization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Actively engage participants in the learning experience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Enhance the skill, knowledge, and talent of the participants</a:t>
            </a:r>
          </a:p>
          <a:p>
            <a:pPr lvl="0" fontAlgn="base">
              <a:spcBef>
                <a:spcPct val="25000"/>
              </a:spcBef>
              <a:spcAft>
                <a:spcPct val="25000"/>
              </a:spcAft>
              <a:buSzPct val="65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Reward and recognize superior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3693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6248400" cy="502920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The Foundation for Driving Excellence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Defining Service Excellence </a:t>
            </a:r>
            <a:r>
              <a:rPr lang="en-US" sz="1400" i="1" dirty="0">
                <a:latin typeface="+mj-lt"/>
              </a:rPr>
              <a:t>(Service vs. Excellence)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/>
              </a:rPr>
              <a:t>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What an Exceptional Experience Looks, Sounds, and Feels like </a:t>
            </a:r>
          </a:p>
          <a:p>
            <a:pPr marL="182880" lvl="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4617B"/>
              </a:buClr>
              <a:buSzPct val="75000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Is There Purpose in Your Work 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(Function vs. Purpose) </a:t>
            </a:r>
            <a:r>
              <a:rPr lang="en-US" sz="1200" dirty="0">
                <a:solidFill>
                  <a:srgbClr val="009DD9">
                    <a:lumMod val="50000"/>
                  </a:srgbClr>
                </a:solidFill>
                <a:sym typeface="Wingdings"/>
              </a:rPr>
              <a:t>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en-US" sz="1050" b="1" u="sng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Service Excellence Gap Analysis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Six Principles of Service Excellence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Service Excellence Gap Analysis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3-Levels of Organizational Effectiveness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en-US" sz="1050" b="1" u="sng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Raising the Bar – Elevating the Customer Experience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11 Simple Ways to Create Customer Loyalty &amp; Delight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4-Step Service Recovery Process (LEAP)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Responding with Empathy  &amp; Compassion </a:t>
            </a:r>
            <a:r>
              <a:rPr lang="en-US" sz="1400" i="1" dirty="0">
                <a:latin typeface="+mj-lt"/>
              </a:rPr>
              <a:t>(Heart-Head-Heart)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endParaRPr lang="en-US" sz="1050" i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Applying What You Have Learned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Identifying Barriers &amp; Solutions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Personal Commitment to Excellence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Wrap-Up / Next Step 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/>
              </a:rPr>
              <a:t>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endParaRPr lang="en-US" sz="12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5240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/>
          <a:stretch/>
        </p:blipFill>
        <p:spPr>
          <a:xfrm>
            <a:off x="5787417" y="1828800"/>
            <a:ext cx="2975583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0262" y="3048000"/>
            <a:ext cx="4737538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068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i="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Six Principles of Service Excellence</a:t>
            </a:r>
          </a:p>
          <a:p>
            <a:pPr algn="ctr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i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a comprehensive approach to effectively improving the work environment, employee performance and the service experience for your customers all in one initiative.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219200" y="2438400"/>
            <a:ext cx="6705600" cy="1371600"/>
          </a:xfrm>
          <a:prstGeom prst="triangle">
            <a:avLst>
              <a:gd name="adj" fmla="val 50000"/>
            </a:avLst>
          </a:prstGeom>
          <a:solidFill>
            <a:srgbClr val="BBE0E3">
              <a:lumMod val="50000"/>
            </a:srgbClr>
          </a:solidFill>
          <a:ln w="38100" cmpd="dbl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Senior Leadership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Alignment &amp; Accountability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43000" y="5181600"/>
            <a:ext cx="7010400" cy="533400"/>
          </a:xfrm>
          <a:prstGeom prst="rect">
            <a:avLst/>
          </a:prstGeom>
          <a:solidFill>
            <a:srgbClr val="BBE0E3">
              <a:lumMod val="50000"/>
            </a:srgbClr>
          </a:solidFill>
          <a:ln w="38100" cmpd="dbl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Principle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Vision  and Mission Statement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00200" y="4038600"/>
            <a:ext cx="1071563" cy="990600"/>
          </a:xfrm>
          <a:prstGeom prst="rect">
            <a:avLst/>
          </a:prstGeom>
          <a:solidFill>
            <a:srgbClr val="BBE0E3">
              <a:lumMod val="50000"/>
            </a:srgbClr>
          </a:solidFill>
          <a:ln w="38100" cmpd="dbl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Principle 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Business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Objectives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19400" y="4038600"/>
            <a:ext cx="1066800" cy="990600"/>
          </a:xfrm>
          <a:prstGeom prst="rect">
            <a:avLst/>
          </a:prstGeom>
          <a:solidFill>
            <a:srgbClr val="BBE0E3">
              <a:lumMod val="50000"/>
            </a:srgbClr>
          </a:solidFill>
          <a:ln w="38100" cmpd="dbl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Principle 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Service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Standards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038600" y="4038600"/>
            <a:ext cx="1066800" cy="987425"/>
          </a:xfrm>
          <a:prstGeom prst="rect">
            <a:avLst/>
          </a:prstGeom>
          <a:solidFill>
            <a:srgbClr val="BBE0E3">
              <a:lumMod val="50000"/>
            </a:srgbClr>
          </a:solidFill>
          <a:ln w="38100" cmpd="dbl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Principle 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Intervention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&amp; Learning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Strategy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57800" y="4038600"/>
            <a:ext cx="1066800" cy="987425"/>
          </a:xfrm>
          <a:prstGeom prst="rect">
            <a:avLst/>
          </a:prstGeom>
          <a:solidFill>
            <a:srgbClr val="BBE0E3">
              <a:lumMod val="50000"/>
            </a:srgbClr>
          </a:solidFill>
          <a:ln w="38100" cmpd="dbl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Principle 5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Organizational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Alignment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477000" y="4038600"/>
            <a:ext cx="1143000" cy="990600"/>
          </a:xfrm>
          <a:prstGeom prst="rect">
            <a:avLst/>
          </a:prstGeom>
          <a:solidFill>
            <a:srgbClr val="BBE0E3">
              <a:lumMod val="50000"/>
            </a:srgbClr>
          </a:solidFill>
          <a:ln w="38100" cmpd="dbl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Principle 6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Measurement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&amp; Leadership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Accountability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88732"/>
            <a:ext cx="4267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Principle 1:   Vision and Mission    (Score ________)</a:t>
            </a:r>
            <a:endParaRPr lang="en-US" sz="12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a clearly defined vision and mission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The vision and mission of our company are clearly understood by all employees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The vision and mission of our company are acted on by our leaders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vision and mission clarify our commitment to delivering exceptional service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The vision and mission of our company are acted on by our employees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Principle 2:   Business Objectives    (Score ________)</a:t>
            </a:r>
            <a:endParaRPr lang="en-US" sz="12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I know the company goals and objectives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company goals are aligned with our vision and mission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Departmental goals are aligned with the company goals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Employees in my department strongly support the company and departmental goals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Principle 3:   Service Standards    (Score ________)</a:t>
            </a:r>
            <a:endParaRPr lang="en-US" sz="12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clearly defined Service Standards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Service Standards support the Vision, Mission and Values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leaders and employees know your Service Standards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Service Standards are acted on regularly by leadership and employees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sound processes in place to support the execution of our Service Standards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Everyone within the organization is held accountable for upholding the Service Standards</a:t>
            </a:r>
            <a:endParaRPr 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3901" y="1225689"/>
            <a:ext cx="45338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Principle 4:   Intervention &amp; Learning Strategy    (Score ________)</a:t>
            </a:r>
            <a:endParaRPr lang="en-US" sz="12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an excellent process for identifying service gaps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an excellent process for solving or closing service gaps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service philosophy is integrated in all aspects of employee training and HR processes </a:t>
            </a:r>
            <a:r>
              <a:rPr lang="en-US" sz="1200" i="1" dirty="0">
                <a:latin typeface="Calibri" panose="020F0502020204030204" pitchFamily="34" charset="0"/>
              </a:rPr>
              <a:t>(for employees and leaders)</a:t>
            </a:r>
            <a:endParaRPr lang="en-US" sz="1200" dirty="0"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employees feel comfortable pointing out defects within the organization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Employees are encouraged to participate in the selection and implementation of process improvements</a:t>
            </a:r>
          </a:p>
          <a:p>
            <a:r>
              <a:rPr lang="en-US" sz="1200" dirty="0">
                <a:latin typeface="Calibri" panose="020F0502020204030204" pitchFamily="34" charset="0"/>
              </a:rPr>
              <a:t> </a:t>
            </a:r>
          </a:p>
          <a:p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Principle 5:   Organizational Alignment    (Score ________)</a:t>
            </a:r>
            <a:endParaRPr lang="en-US" sz="12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use all internal communication tools and resources </a:t>
            </a:r>
            <a:r>
              <a:rPr lang="en-US" sz="1200" i="1" dirty="0">
                <a:latin typeface="Calibri" panose="020F0502020204030204" pitchFamily="34" charset="0"/>
              </a:rPr>
              <a:t>(meetings, bulletin boards, newsletters, training, etc.) </a:t>
            </a:r>
            <a:r>
              <a:rPr lang="en-US" sz="1200" dirty="0">
                <a:latin typeface="Calibri" panose="020F0502020204030204" pitchFamily="34" charset="0"/>
              </a:rPr>
              <a:t>to energize our Service Philosophy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When making decisions our Service Philosophy is always taken into consideration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Service Philosophy is displayed throughout Departments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Our leaders use relevant stories, examples, and best practices to clarify and reinforce our Service Philosophy</a:t>
            </a:r>
          </a:p>
          <a:p>
            <a:r>
              <a:rPr lang="en-US" sz="1200" dirty="0">
                <a:latin typeface="Calibri" panose="020F0502020204030204" pitchFamily="34" charset="0"/>
              </a:rPr>
              <a:t> </a:t>
            </a:r>
          </a:p>
          <a:p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Principle 6:   Measurement/Leadership Accountability    (Score ____)</a:t>
            </a:r>
            <a:endParaRPr lang="en-US" sz="12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an effective customer satisfaction survey process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an effective employee satisfaction survey process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share and act on the results and feedback from the surveys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an effective process for tracking customer problems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an effective process for holding leaders accountable for service improvements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We have an effective process for holding employees accountable for delivering outstanding service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service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solidFill>
            <a:srgbClr val="E5F5FF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Six Principles Gap Analysis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371600"/>
            <a:ext cx="0" cy="480060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5526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38200"/>
            <a:ext cx="84582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3-Levels of Organizational Effectiveness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15240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19812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Principle 1:  Vision/Mission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Principle 2:  Business Goals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Principle 3:  Service Standards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Principle 4:  Intervention &amp;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Learning Strategy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Principle 5:  Organizational Alignment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endParaRPr lang="en-US" sz="21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Principle 6:  Measurement &amp;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Leadership Accountability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91200" y="1600200"/>
            <a:ext cx="2667000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  <a:buFontTx/>
              <a:buChar char="•"/>
            </a:pPr>
            <a:endParaRPr lang="en-US" sz="2300" dirty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r>
              <a:rPr lang="en-U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Level 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r>
              <a:rPr lang="en-US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CREATES THE BASIS FOR THE CULTURE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endParaRPr lang="en-US" sz="1500" dirty="0">
              <a:solidFill>
                <a:srgbClr val="3068A5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endParaRPr lang="en-US" sz="280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Level II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r>
              <a:rPr lang="en-US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CREATES THE BASIS FOR SUSTAINABILITY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Level III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66C1FC"/>
              </a:buClr>
            </a:pPr>
            <a:r>
              <a:rPr lang="en-US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CREATES THE BASIS FOR CONSISTENCY</a:t>
            </a:r>
            <a:endParaRPr lang="en-US" sz="15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0" y="3581400"/>
            <a:ext cx="990600" cy="617483"/>
          </a:xfrm>
          <a:prstGeom prst="rightArrow">
            <a:avLst/>
          </a:prstGeom>
          <a:solidFill>
            <a:srgbClr val="008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495800" y="2125717"/>
            <a:ext cx="990600" cy="617483"/>
          </a:xfrm>
          <a:prstGeom prst="rightArrow">
            <a:avLst/>
          </a:prstGeom>
          <a:solidFill>
            <a:srgbClr val="008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648200" y="4868917"/>
            <a:ext cx="990600" cy="617483"/>
          </a:xfrm>
          <a:prstGeom prst="rightArrow">
            <a:avLst/>
          </a:prstGeom>
          <a:solidFill>
            <a:srgbClr val="008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7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6248400" cy="502920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The Foundation for Driving Excellence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Defining Service Excellence </a:t>
            </a:r>
            <a:r>
              <a:rPr lang="en-US" sz="1400" i="1" dirty="0">
                <a:latin typeface="+mj-lt"/>
              </a:rPr>
              <a:t>(Service vs. Excellence)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/>
              </a:rPr>
              <a:t>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What an Exceptional Experience Looks, Sounds, and Feels like </a:t>
            </a:r>
          </a:p>
          <a:p>
            <a:pPr marL="182880" lvl="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4617B"/>
              </a:buClr>
              <a:buSzPct val="75000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Is There Purpose in Your Work 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(Function vs. Purpose) </a:t>
            </a:r>
            <a:r>
              <a:rPr lang="en-US" sz="1200" dirty="0">
                <a:solidFill>
                  <a:srgbClr val="009DD9">
                    <a:lumMod val="50000"/>
                  </a:srgbClr>
                </a:solidFill>
                <a:sym typeface="Wingdings"/>
              </a:rPr>
              <a:t>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en-US" sz="1050" b="1" u="sng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Service Excellence Gap Analysis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Six Principles of Service Excellence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Service Excellence Gap Analysis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3-Levels of Organizational Effectiveness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en-US" sz="1050" b="1" u="sng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Raising the Bar – Elevating the Customer Experience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11 Simple Ways to Create Customer Loyalty &amp; Delight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4-Step Service Recovery Process (LEAP)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Responding with Empathy  &amp; Compassion </a:t>
            </a:r>
            <a:r>
              <a:rPr lang="en-US" sz="1400" i="1" dirty="0">
                <a:latin typeface="+mj-lt"/>
              </a:rPr>
              <a:t>(Heart-Head-Heart)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endParaRPr lang="en-US" sz="1050" i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Applying What You Have Learned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Identifying Barriers &amp; Solutions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Personal Commitment to Excellence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Wrap-Up / Next Step 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/>
              </a:rPr>
              <a:t>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endParaRPr lang="en-US" sz="12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5240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/>
          <a:stretch/>
        </p:blipFill>
        <p:spPr>
          <a:xfrm>
            <a:off x="5787417" y="1828800"/>
            <a:ext cx="297558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6248400" cy="502920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The Foundation for Driving Excellence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Defining Service Excellence </a:t>
            </a:r>
            <a:r>
              <a:rPr lang="en-US" sz="1400" i="1" dirty="0">
                <a:latin typeface="+mj-lt"/>
              </a:rPr>
              <a:t>(Service vs. Excellence)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/>
              </a:rPr>
              <a:t>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What an Exceptional Experience Looks, Sounds, and Feels like </a:t>
            </a:r>
          </a:p>
          <a:p>
            <a:pPr marL="182880" lvl="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4617B"/>
              </a:buClr>
              <a:buSzPct val="75000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Is There Purpose in Your Work 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(Function vs. Purpose) </a:t>
            </a:r>
            <a:r>
              <a:rPr lang="en-US" sz="1200" dirty="0">
                <a:solidFill>
                  <a:srgbClr val="009DD9">
                    <a:lumMod val="50000"/>
                  </a:srgbClr>
                </a:solidFill>
                <a:sym typeface="Wingdings"/>
              </a:rPr>
              <a:t>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en-US" sz="1050" b="1" u="sng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Service Excellence Gap Analysis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Six Principles of Service Excellence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Service Excellence Gap Analysis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3-Levels of Organizational Effectiveness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en-US" sz="1050" b="1" u="sng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Raising the Bar – Elevating the Customer Experience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11 Simple Ways to Create Customer Loyalty &amp; Delight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4-Step Service Recovery Process (LEAP)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Responding with Empathy  &amp; Compassion </a:t>
            </a:r>
            <a:r>
              <a:rPr lang="en-US" sz="1400" i="1" dirty="0">
                <a:latin typeface="+mj-lt"/>
              </a:rPr>
              <a:t>(Heart-Head-Heart)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endParaRPr lang="en-US" sz="1050" i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Applying What You Have Learned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Identifying Barriers &amp; Solutions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Personal Commitment to Excellence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Wrap-Up / Next Step 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/>
              </a:rPr>
              <a:t>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endParaRPr lang="en-US" sz="12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5240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/>
          <a:stretch/>
        </p:blipFill>
        <p:spPr>
          <a:xfrm>
            <a:off x="5787417" y="1828800"/>
            <a:ext cx="2975583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0261" y="4343400"/>
            <a:ext cx="5267155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762000"/>
            <a:ext cx="82296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11 Simple Ways to Create Loyalty &amp; Delight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4478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8988" y="1676400"/>
            <a:ext cx="3965812" cy="50244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r>
              <a:rPr lang="en-US" sz="1650" dirty="0">
                <a:latin typeface="Calibri"/>
                <a:ea typeface="Times New Roman"/>
                <a:cs typeface="Calibri"/>
              </a:rPr>
              <a:t>We greet everyone with a warm &amp; friendly smile.</a:t>
            </a:r>
            <a:endParaRPr lang="en-US" sz="165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r>
              <a:rPr lang="en-US" sz="1650" dirty="0">
                <a:latin typeface="Calibri"/>
                <a:ea typeface="Times New Roman"/>
                <a:cs typeface="Calibri"/>
              </a:rPr>
              <a:t>We anticipate and comply with customer needs. </a:t>
            </a:r>
            <a:endParaRPr lang="en-US" sz="165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r>
              <a:rPr lang="en-US" sz="1650" dirty="0">
                <a:latin typeface="Calibri"/>
                <a:ea typeface="Times New Roman"/>
                <a:cs typeface="Calibri"/>
              </a:rPr>
              <a:t>We learn something unique about each customer to personalize the experience and to create loyalty and delight! </a:t>
            </a:r>
            <a:endParaRPr lang="en-US" sz="165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r>
              <a:rPr lang="en-US" sz="1650" dirty="0">
                <a:latin typeface="Calibri"/>
                <a:ea typeface="Times New Roman"/>
                <a:cs typeface="Calibri"/>
              </a:rPr>
              <a:t>We use the customer’s name, if and when possible. </a:t>
            </a:r>
            <a:endParaRPr lang="en-US" sz="165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r>
              <a:rPr lang="en-US" sz="1650" dirty="0">
                <a:latin typeface="Calibri"/>
                <a:ea typeface="Times New Roman"/>
                <a:cs typeface="Calibri"/>
              </a:rPr>
              <a:t>We use positive eye contact to indicate that we are interested and attentive.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r>
              <a:rPr lang="en-US" sz="1650" dirty="0">
                <a:latin typeface="Calibri" panose="020F0502020204030204" pitchFamily="34" charset="0"/>
              </a:rPr>
              <a:t>We listen carefully and empathically with our ears, eyes and heart.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43400" y="1676400"/>
            <a:ext cx="4611850" cy="45704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 startAt="7"/>
            </a:pPr>
            <a:r>
              <a:rPr lang="en-US" sz="1650" dirty="0">
                <a:latin typeface="Calibri" panose="020F0502020204030204" pitchFamily="34" charset="0"/>
              </a:rPr>
              <a:t>We are polite in our speech, using words like </a:t>
            </a:r>
            <a:r>
              <a:rPr lang="en-US" sz="1650" i="1" dirty="0">
                <a:latin typeface="Calibri" panose="020F0502020204030204" pitchFamily="34" charset="0"/>
              </a:rPr>
              <a:t>“Good morning/afternoon/ evening,” “I’ll be happy to,”  “Please,” </a:t>
            </a:r>
            <a:r>
              <a:rPr lang="en-US" sz="1650" dirty="0">
                <a:latin typeface="Calibri" panose="020F0502020204030204" pitchFamily="34" charset="0"/>
              </a:rPr>
              <a:t>and</a:t>
            </a:r>
            <a:r>
              <a:rPr lang="en-US" sz="1650" i="1" dirty="0">
                <a:latin typeface="Calibri" panose="020F0502020204030204" pitchFamily="34" charset="0"/>
              </a:rPr>
              <a:t> “Thank You.”</a:t>
            </a:r>
            <a:r>
              <a:rPr lang="en-US" sz="1650" dirty="0">
                <a:latin typeface="Calibri" panose="020F0502020204030204" pitchFamily="34" charset="0"/>
              </a:rPr>
              <a:t> 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 startAt="7"/>
            </a:pPr>
            <a:r>
              <a:rPr lang="en-US" sz="1650" dirty="0">
                <a:latin typeface="Calibri" panose="020F0502020204030204" pitchFamily="34" charset="0"/>
              </a:rPr>
              <a:t>We use proper telephone etiquette by answering with smile, thanking the caller, giving them our name, using hold carefully, and keeping them updated if they are on hold. </a:t>
            </a:r>
            <a:r>
              <a:rPr lang="en-US" sz="1650" dirty="0">
                <a:latin typeface="Calibri" panose="020F0502020204030204" pitchFamily="34" charset="0"/>
                <a:sym typeface="Wingdings"/>
              </a:rPr>
              <a:t></a:t>
            </a:r>
            <a:endParaRPr lang="en-US" sz="1650" dirty="0">
              <a:latin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 startAt="7"/>
            </a:pPr>
            <a:r>
              <a:rPr lang="en-US" sz="1650" dirty="0">
                <a:latin typeface="Calibri" panose="020F0502020204030204" pitchFamily="34" charset="0"/>
              </a:rPr>
              <a:t>If the customer  has experienced a problem, we apologize and work to quickly resolve it. Then we follow-up to ensure satisfaction. LEAP! </a:t>
            </a:r>
            <a:r>
              <a:rPr lang="en-US" sz="1650" dirty="0">
                <a:latin typeface="Calibri" panose="020F0502020204030204" pitchFamily="34" charset="0"/>
                <a:sym typeface="Wingdings"/>
              </a:rPr>
              <a:t></a:t>
            </a:r>
            <a:endParaRPr lang="en-US" sz="1650" dirty="0">
              <a:latin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 startAt="7"/>
            </a:pPr>
            <a:r>
              <a:rPr lang="en-US" sz="1650" dirty="0">
                <a:latin typeface="Calibri" panose="020F0502020204030204" pitchFamily="34" charset="0"/>
              </a:rPr>
              <a:t>We maintain a professional appearance and a clean, organized work area.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 startAt="7"/>
            </a:pPr>
            <a:r>
              <a:rPr lang="en-US" sz="1650" dirty="0">
                <a:latin typeface="Calibri" panose="020F0502020204030204" pitchFamily="34" charset="0"/>
              </a:rPr>
              <a:t>We escort instead of pointing out directions when possible.</a:t>
            </a:r>
            <a:endParaRPr lang="en-US" sz="165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1905000"/>
            <a:ext cx="0" cy="43891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2057400"/>
            <a:ext cx="4191000" cy="434340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latin typeface="Calibri" pitchFamily="34" charset="0"/>
                <a:cs typeface="Calibri" pitchFamily="34" charset="0"/>
              </a:rPr>
              <a:t>What is a Team Huddle?</a:t>
            </a:r>
          </a:p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latin typeface="Calibri" pitchFamily="34" charset="0"/>
                <a:cs typeface="Calibri" pitchFamily="34" charset="0"/>
              </a:rPr>
              <a:t>What are the benefits?</a:t>
            </a:r>
          </a:p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latin typeface="Calibri" pitchFamily="34" charset="0"/>
                <a:cs typeface="Calibri" pitchFamily="34" charset="0"/>
              </a:rPr>
              <a:t>How often will we conduct them?</a:t>
            </a:r>
          </a:p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latin typeface="Calibri" pitchFamily="34" charset="0"/>
                <a:cs typeface="Calibri" pitchFamily="34" charset="0"/>
              </a:rPr>
              <a:t>Who should facilitate them?</a:t>
            </a:r>
          </a:p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latin typeface="Calibri" pitchFamily="34" charset="0"/>
                <a:cs typeface="Calibri" pitchFamily="34" charset="0"/>
              </a:rPr>
              <a:t>What happens if we don’t have them?</a:t>
            </a:r>
          </a:p>
          <a:p>
            <a:pPr marL="182880" indent="-18288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latin typeface="Calibri" pitchFamily="34" charset="0"/>
                <a:cs typeface="Calibri" pitchFamily="34" charset="0"/>
              </a:rPr>
              <a:t>How do we ensure consistency in the information relayed?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24400" y="1905000"/>
            <a:ext cx="4191000" cy="464820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What’s the Purpose?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We use Team Huddles as an opportunity to:</a:t>
            </a:r>
            <a:endParaRPr lang="en-US" sz="2000" dirty="0">
              <a:effectLst/>
              <a:latin typeface="Calibri" panose="020F0502020204030204" pitchFamily="34" charset="0"/>
              <a:ea typeface="Times New Roman"/>
            </a:endParaRPr>
          </a:p>
          <a:p>
            <a:pPr marL="182880" marR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Discuss 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 our Service Standards</a:t>
            </a:r>
            <a:endParaRPr lang="en-US" sz="1900" dirty="0">
              <a:effectLst/>
              <a:latin typeface="Calibri" panose="020F0502020204030204" pitchFamily="34" charset="0"/>
              <a:ea typeface="Times New Roman"/>
            </a:endParaRPr>
          </a:p>
          <a:p>
            <a:pPr marL="182880" marR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Share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 Examples or Stories that Reinforce 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/>
              </a:rPr>
              <a:t>our Commitment to Excellence</a:t>
            </a:r>
            <a:endParaRPr lang="en-US" sz="1900" dirty="0">
              <a:effectLst/>
              <a:latin typeface="Calibri" panose="020F0502020204030204" pitchFamily="34" charset="0"/>
              <a:ea typeface="Times New Roman"/>
            </a:endParaRPr>
          </a:p>
          <a:p>
            <a:pPr marL="182880" marR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Recognize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 Consistent Demonstration of 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/>
              </a:rPr>
              <a:t>Service Excellence</a:t>
            </a:r>
            <a:endParaRPr lang="en-US" sz="1900" dirty="0">
              <a:effectLst/>
              <a:latin typeface="Calibri" panose="020F0502020204030204" pitchFamily="34" charset="0"/>
              <a:ea typeface="Times New Roman"/>
            </a:endParaRPr>
          </a:p>
          <a:p>
            <a:pPr marL="182880" marR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Review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 Complimentary Customer Letters and Survey Results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9906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Team Huddles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304800"/>
            <a:ext cx="2438400" cy="235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1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02326"/>
              </p:ext>
            </p:extLst>
          </p:nvPr>
        </p:nvGraphicFramePr>
        <p:xfrm>
          <a:off x="533400" y="762000"/>
          <a:ext cx="8153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4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6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85" marR="53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Listen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to the customer to genuinely understand the problem from their perspective.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Allow them to express or vent the issue. Don’t interrupt. 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Maintain eye contact. Say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“I understand”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occasionally and nod your head to show attentiveness.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385" marR="53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61316"/>
              </p:ext>
            </p:extLst>
          </p:nvPr>
        </p:nvGraphicFramePr>
        <p:xfrm>
          <a:off x="533400" y="2057400"/>
          <a:ext cx="8153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4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6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85" marR="53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Empathize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with the customer, and apologize.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Saying you’re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“sorry”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does not mean you are admitting wrongdoing. It is simply identifying that you are listening and understand what they are saying. This is known as empathy.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Use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“I”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instead of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“we”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and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“us.”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If possible use their name, saying,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“Please forgive me, Mr. Smith,”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or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“I apologize”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to signify ownership.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385" marR="53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08873"/>
              </p:ext>
            </p:extLst>
          </p:nvPr>
        </p:nvGraphicFramePr>
        <p:xfrm>
          <a:off x="533400" y="3596640"/>
          <a:ext cx="8153400" cy="1051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4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6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85" marR="533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Ask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how we can resolve the problem. Always offer them reasonable alternatives.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This may require you do some research or get someone else involved.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Take notes, if needed, to get all of the details.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385" marR="53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24327"/>
              </p:ext>
            </p:extLst>
          </p:nvPr>
        </p:nvGraphicFramePr>
        <p:xfrm>
          <a:off x="533400" y="4724400"/>
          <a:ext cx="8153400" cy="1905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4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6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85" marR="533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Produce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 a solution to solve or correct the problem right away, getting your manager or supervisor involved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if necessary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If you can resolve the issue – then do it!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If it is something that needs time, give the customer a time frame of when you will get back to them.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Maintain a high level of energy and respond quickly to the customer’s needs.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Symbol"/>
                        <a:buChar char=""/>
                        <a:tabLst>
                          <a:tab pos="13716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Calibri"/>
                        </a:rPr>
                        <a:t>Follow-up to ensure the issue is resolved to the customer’s satisfaction.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385" marR="53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5760"/>
            <a:r>
              <a:rPr lang="en-US" sz="4000" dirty="0"/>
              <a:t>Key Phrases </a:t>
            </a:r>
            <a:br>
              <a:rPr lang="en-US" sz="4000" dirty="0"/>
            </a:br>
            <a:r>
              <a:rPr lang="en-US" sz="4000" dirty="0"/>
              <a:t>Diffusing Problematic Situations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304886"/>
            <a:ext cx="3429000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Don’t Say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 can’t 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 don’t know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That’s not my job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We’re short staffed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Calm down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That’s not my fault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Our policy doesn’t allow that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I’m new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2131" y="2304886"/>
            <a:ext cx="3854669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Do Say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What I can do is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I’ll find out for you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I’ll get someone to help you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 understand your concern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Let’s see what I can do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I’ll be with you in just a moment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Here’s what I can do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Let me find someone to help you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2590800"/>
            <a:ext cx="0" cy="327660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Responding with Empathy…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828800"/>
            <a:ext cx="7395988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Heart-Head-Heart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(Key Words &amp; Phrases)</a:t>
            </a: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2791309"/>
            <a:ext cx="2632710" cy="353329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endParaRPr lang="en-US" sz="2400" cap="small" dirty="0">
              <a:solidFill>
                <a:srgbClr val="FFFFFF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endParaRPr lang="en-US" sz="1200" cap="small" dirty="0">
              <a:solidFill>
                <a:srgbClr val="FFFFFF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>
                <a:solidFill>
                  <a:srgbClr val="FFFF00"/>
                </a:solidFill>
                <a:latin typeface="Calibri" pitchFamily="34" charset="0"/>
                <a:ea typeface="Times New Roman"/>
                <a:cs typeface="Calibri" pitchFamily="34" charset="0"/>
              </a:rPr>
              <a:t>Key Phrases</a:t>
            </a:r>
            <a:endParaRPr lang="en-US" dirty="0">
              <a:solidFill>
                <a:srgbClr val="FFFF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Times New Roman"/>
                <a:cs typeface="Calibri" pitchFamily="34" charset="0"/>
              </a:rPr>
              <a:t>I apologize for the inconvenience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Times New Roman"/>
                <a:cs typeface="Calibri" pitchFamily="34" charset="0"/>
              </a:rPr>
              <a:t>I’m sorry to hear that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Times New Roman"/>
                <a:cs typeface="Calibri" pitchFamily="34" charset="0"/>
              </a:rPr>
              <a:t>Thank you for bringing that to my attention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Times New Roman"/>
                <a:cs typeface="Calibri" pitchFamily="34" charset="0"/>
              </a:rPr>
              <a:t>Let me see what I can do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Times New Roman"/>
                <a:cs typeface="Calibri" pitchFamily="34" charset="0"/>
              </a:rPr>
              <a:t>I appreciate your patience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1600" i="1" dirty="0">
              <a:solidFill>
                <a:srgbClr val="FFFFFF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solidFill>
                <a:srgbClr val="FFFFFF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endParaRPr lang="en-US" sz="1600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09600" y="2662059"/>
            <a:ext cx="3886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" fontAlgn="base">
              <a:spcBef>
                <a:spcPts val="1200"/>
              </a:spcBef>
              <a:spcAft>
                <a:spcPts val="1200"/>
              </a:spcAft>
            </a:pPr>
            <a:r>
              <a:rPr lang="en-US" sz="3200" b="1" u="sng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</a:t>
            </a:r>
            <a:r>
              <a:rPr lang="en-US" sz="2800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eart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use your heart for demonstrating empathy.</a:t>
            </a:r>
          </a:p>
          <a:p>
            <a:pPr marL="45720" fontAlgn="base">
              <a:spcBef>
                <a:spcPts val="1200"/>
              </a:spcBef>
              <a:spcAft>
                <a:spcPts val="1200"/>
              </a:spcAft>
            </a:pPr>
            <a:r>
              <a:rPr lang="en-US" sz="3200" b="1" u="sng" cap="small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</a:t>
            </a:r>
            <a:r>
              <a:rPr lang="en-US" sz="2800" cap="small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use your head for providing information, solving problems, etc. </a:t>
            </a:r>
          </a:p>
          <a:p>
            <a:pPr marL="45720" fontAlgn="base">
              <a:spcBef>
                <a:spcPts val="1200"/>
              </a:spcBef>
              <a:spcAft>
                <a:spcPts val="1200"/>
              </a:spcAft>
            </a:pPr>
            <a:r>
              <a:rPr lang="en-US" sz="3200" b="1" u="sng" cap="small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</a:t>
            </a:r>
            <a:r>
              <a:rPr lang="en-US" sz="2800" cap="small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eart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use your heart for reinforcing that you care.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4617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Heart-Head-Heart </a:t>
            </a:r>
            <a:r>
              <a:rPr lang="en-US" sz="4000" i="1" dirty="0"/>
              <a:t>(Practice Activity)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971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081748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u="sng" dirty="0">
                <a:latin typeface="Calibri"/>
                <a:ea typeface="Calibri"/>
                <a:cs typeface="Calibri"/>
              </a:rPr>
              <a:t>Courtesy / Respect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- </a:t>
            </a:r>
            <a:r>
              <a:rPr lang="en-US" sz="2000" dirty="0">
                <a:latin typeface="Calibri"/>
                <a:ea typeface="Calibri"/>
                <a:cs typeface="Calibri"/>
              </a:rPr>
              <a:t>The customer feels that the employee serving them was rude and disrespectful when they asked for assistance. They are extremely upset.</a:t>
            </a:r>
            <a:endParaRPr lang="en-US" sz="2000" dirty="0"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  <a:r>
              <a:rPr lang="en-US" sz="2000" b="1" u="sng" dirty="0">
                <a:latin typeface="Calibri"/>
                <a:ea typeface="Calibri"/>
                <a:cs typeface="Calibri"/>
              </a:rPr>
              <a:t>Misinformation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– </a:t>
            </a:r>
            <a:r>
              <a:rPr lang="en-US" sz="2000" dirty="0">
                <a:latin typeface="Calibri"/>
                <a:ea typeface="Calibri"/>
                <a:cs typeface="Calibri"/>
              </a:rPr>
              <a:t>The customer called to get hours of operation and was given incorrect information. Now they feel that everyone is incompetent.</a:t>
            </a:r>
            <a:endParaRPr lang="en-US" sz="2000" dirty="0"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  <a:r>
              <a:rPr lang="en-US" sz="2000" b="1" u="sng" dirty="0">
                <a:latin typeface="Calibri"/>
                <a:ea typeface="Calibri"/>
                <a:cs typeface="Calibri"/>
              </a:rPr>
              <a:t>Billing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– </a:t>
            </a:r>
            <a:r>
              <a:rPr lang="en-US" sz="2000" dirty="0">
                <a:latin typeface="Calibri"/>
                <a:ea typeface="Calibri"/>
                <a:cs typeface="Calibri"/>
              </a:rPr>
              <a:t>The customer is complaining that they have been overcharged for a specific service and that their bill is incorrect. They are making a scene in the lobby area.</a:t>
            </a:r>
            <a:endParaRPr lang="en-US" sz="2000" dirty="0"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  <a:r>
              <a:rPr lang="en-US" sz="2000" b="1" u="sng" dirty="0">
                <a:latin typeface="Calibri"/>
                <a:ea typeface="Calibri"/>
                <a:cs typeface="Calibri"/>
              </a:rPr>
              <a:t>Wait Time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– </a:t>
            </a:r>
            <a:r>
              <a:rPr lang="en-US" sz="2000" dirty="0">
                <a:latin typeface="Calibri"/>
                <a:ea typeface="Calibri"/>
                <a:cs typeface="Calibri"/>
              </a:rPr>
              <a:t>A customer complains that they have been waiting for an unreasonable amount of time to be served.  They have observed other customers get served before them and they are very upset.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752600"/>
            <a:ext cx="7696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3400" y="1905000"/>
            <a:ext cx="8001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From time to time we will all be faced with having to say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“no”.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However, when it comes to saying no you should keep three things in mind.</a:t>
            </a:r>
          </a:p>
          <a:p>
            <a:pPr marL="457200" indent="-36576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Sometimes circumstances force you to say no</a:t>
            </a:r>
          </a:p>
          <a:p>
            <a:pPr marL="457200" indent="-36576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Saying yes does not guarantee a happy customer</a:t>
            </a:r>
          </a:p>
          <a:p>
            <a:pPr marL="457200" indent="-36576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Saying no does not mean that you have to end up with an unhappy customer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4953000"/>
            <a:ext cx="8001000" cy="1371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2000"/>
              </a:lnSpc>
            </a:pPr>
            <a:r>
              <a:rPr lang="en-US" sz="2400" i="1" dirty="0">
                <a:solidFill>
                  <a:srgbClr val="FFFFCC"/>
                </a:solidFill>
                <a:latin typeface="Cambria"/>
                <a:ea typeface="Times New Roman"/>
                <a:cs typeface="Calibri"/>
              </a:rPr>
              <a:t>“I apologize; I can’t accommodate your request.  </a:t>
            </a:r>
            <a:endParaRPr lang="en-US" dirty="0">
              <a:solidFill>
                <a:srgbClr val="FFFFCC"/>
              </a:solidFill>
              <a:latin typeface="Times New Roman"/>
              <a:ea typeface="Times New Roman"/>
            </a:endParaRPr>
          </a:p>
          <a:p>
            <a:pPr algn="ctr" fontAlgn="base">
              <a:lnSpc>
                <a:spcPct val="112000"/>
              </a:lnSpc>
            </a:pPr>
            <a:r>
              <a:rPr lang="en-US" sz="2400" i="1" dirty="0">
                <a:solidFill>
                  <a:srgbClr val="FFFFCC"/>
                </a:solidFill>
                <a:latin typeface="Cambria"/>
                <a:ea typeface="Times New Roman"/>
                <a:cs typeface="Calibri"/>
              </a:rPr>
              <a:t>However, here are a few options that might work for you…   Again, please accept my apology.”</a:t>
            </a:r>
            <a:endParaRPr lang="en-US" dirty="0">
              <a:solidFill>
                <a:srgbClr val="FFFFCC"/>
              </a:solidFill>
              <a:latin typeface="Times New Roman"/>
              <a:ea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77614"/>
            <a:ext cx="8229600" cy="87498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When You Can’t Say “Yes”</a:t>
            </a:r>
          </a:p>
        </p:txBody>
      </p:sp>
    </p:spTree>
    <p:extLst>
      <p:ext uri="{BB962C8B-B14F-4D97-AF65-F5344CB8AC3E}">
        <p14:creationId xmlns:p14="http://schemas.microsoft.com/office/powerpoint/2010/main" val="874592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What We Covered…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6248400" cy="502920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The Foundation for Driving Excellence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Defining Service Excellence </a:t>
            </a:r>
            <a:r>
              <a:rPr lang="en-US" sz="1400" i="1" dirty="0">
                <a:latin typeface="+mj-lt"/>
              </a:rPr>
              <a:t>(Service vs. Excellence)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/>
              </a:rPr>
              <a:t>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What an Exceptional Experience Looks, Sounds, and Feels like </a:t>
            </a:r>
          </a:p>
          <a:p>
            <a:pPr marL="182880" lvl="0" indent="-18288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4617B"/>
              </a:buClr>
              <a:buSzPct val="75000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Is There Purpose in Your Work 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(Function vs. Purpose) </a:t>
            </a:r>
            <a:r>
              <a:rPr lang="en-US" sz="1200" dirty="0">
                <a:solidFill>
                  <a:srgbClr val="009DD9">
                    <a:lumMod val="50000"/>
                  </a:srgbClr>
                </a:solidFill>
                <a:sym typeface="Wingdings"/>
              </a:rPr>
              <a:t>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en-US" sz="1050" b="1" u="sng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Service Excellence Gap Analysis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Six Principles of Service Excellence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Service Excellence Gap Analysis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3-Levels of Organizational Effectiveness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en-US" sz="1050" b="1" u="sng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Raising the Bar – Elevating the Customer Experience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11 Simple Ways to Create Customer Loyalty &amp; Delight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The 4-Step Service Recovery Process (LEAP)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Responding with Empathy  &amp; Compassion </a:t>
            </a:r>
            <a:r>
              <a:rPr lang="en-US" sz="1400" i="1" dirty="0">
                <a:latin typeface="+mj-lt"/>
              </a:rPr>
              <a:t>(Heart-Head-Heart)</a:t>
            </a:r>
            <a:endParaRPr lang="en-US" sz="1200" dirty="0">
              <a:solidFill>
                <a:schemeClr val="accent2">
                  <a:lumMod val="50000"/>
                </a:schemeClr>
              </a:solidFill>
              <a:sym typeface="Wingding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endParaRPr lang="en-US" sz="1050" i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en-US" sz="1600" b="1" u="sng" dirty="0">
                <a:latin typeface="+mj-lt"/>
              </a:rPr>
              <a:t>Applying What You Have Learned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Identifying Barriers &amp; Solutions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Personal Commitment to Excellence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</a:t>
            </a:r>
            <a:endParaRPr lang="en-US" sz="1400" dirty="0">
              <a:latin typeface="+mj-lt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en-US" sz="1400" dirty="0">
                <a:latin typeface="+mj-lt"/>
              </a:rPr>
              <a:t>Wrap-Up / Next Step 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/>
              </a:rPr>
              <a:t>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endParaRPr lang="en-US" sz="12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5240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/>
          <a:stretch/>
        </p:blipFill>
        <p:spPr>
          <a:xfrm>
            <a:off x="5604701" y="1828800"/>
            <a:ext cx="2975583" cy="472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0261" y="5562600"/>
            <a:ext cx="3975539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056924"/>
            <a:ext cx="41529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Service Excellence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Happy, Loyal customers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Fully Engaged Staff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Alignment with our Mission &amp; Service Standards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Increased Customer Satisfaction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Increase Productivity &amp; Profitability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Left Arrow Callout 2"/>
          <p:cNvSpPr/>
          <p:nvPr/>
        </p:nvSpPr>
        <p:spPr>
          <a:xfrm>
            <a:off x="4892992" y="2133599"/>
            <a:ext cx="3412808" cy="281940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50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Barriers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Time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Accountability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Negativity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5410200"/>
            <a:ext cx="79629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Identify solutions you believe we can apply to overcome these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barriers and exceeding customer Expectations.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Identifying Barriers &amp; Solutions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914400"/>
          </a:xfrm>
        </p:spPr>
        <p:txBody>
          <a:bodyPr/>
          <a:lstStyle/>
          <a:p>
            <a:r>
              <a:rPr lang="en-US" dirty="0"/>
              <a:t>Facilitator Background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5969" y="1998107"/>
            <a:ext cx="3969831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" indent="-18288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Company founded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November 2003</a:t>
            </a:r>
          </a:p>
          <a:p>
            <a:pPr marL="182880" indent="-18288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17 Years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with The Ritz-Carlton Hotel Company</a:t>
            </a:r>
          </a:p>
          <a:p>
            <a:pPr marL="182880" indent="-18288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Background in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HR, Learning &amp; Development, Lean/Six Sigma,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Process Improvement </a:t>
            </a:r>
          </a:p>
          <a:p>
            <a:pPr marL="182880" indent="-18288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 Published Books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Service Excellence, Leadership Effectiveness, and Employee Accountability</a:t>
            </a:r>
          </a:p>
          <a:p>
            <a:pPr marL="182880" indent="-18288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 Signature Workshops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focusing on Service Excellence, Service Recovery, Accountability, and Leadership</a:t>
            </a:r>
          </a:p>
          <a:p>
            <a:pPr marL="182880" indent="-18288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Industries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 Healthcare, Legal and Financial Services, Luxury Retail, Hospitality, Academic, and Private Clubs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6480"/>
            <a:ext cx="3886200" cy="1504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40" y="3657600"/>
            <a:ext cx="4263460" cy="2895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5800" y="17526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99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What Barriers might prevent your team from consistently providing exceptional service?</a:t>
            </a:r>
          </a:p>
          <a:p>
            <a:r>
              <a:rPr lang="en-US" dirty="0">
                <a:latin typeface="Calibri" panose="020F0502020204030204" pitchFamily="34" charset="0"/>
              </a:rPr>
              <a:t>List Solutions you believe we can apply to overcome these barriers in Raising the Bar.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Identifying Barriers &amp; Solutions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98828"/>
              </p:ext>
            </p:extLst>
          </p:nvPr>
        </p:nvGraphicFramePr>
        <p:xfrm>
          <a:off x="304800" y="2286000"/>
          <a:ext cx="84582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cap="small" baseline="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</a:rPr>
                        <a:t>Our Barriers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small" baseline="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</a:rPr>
                        <a:t>Potential Solutions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</a:rPr>
                        <a:t>Lack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</a:rPr>
                        <a:t>Lack of 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</a:rPr>
                        <a:t>Negativity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</a:rPr>
                        <a:t>Lack of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2819400"/>
            <a:ext cx="4297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PRIORITIZE your time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ANTICIPATE issues, so you can be prepared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Consider what you can DELEGATE or ASK for help with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Enlist TEAMWORK to resolve the issue forever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3733800"/>
            <a:ext cx="4094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Start with SELF-ACCOUNTABILITY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ADDRESS issues immediately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Provide training that will increase EMPOWERMENT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ACKNOWLEDGE and REWARD small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4648200"/>
            <a:ext cx="3609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Try to find the ROOT CAUSE of the negativity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Don’t PERPETUATE or feed into negativity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Don’t take it PERSONALLY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Find out how you can HELP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5638800"/>
            <a:ext cx="38826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PARTICIPATE in Team Huddles/Line-Ups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Use FOLLOW-UP to close the loop/inform staff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Provide FEEDBACK </a:t>
            </a:r>
            <a:r>
              <a:rPr lang="en-US" sz="1400" i="1" dirty="0">
                <a:latin typeface="Calibri" panose="020F0502020204030204" pitchFamily="34" charset="0"/>
              </a:rPr>
              <a:t>(in a compassionate manner)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BE OPEN to feedback from others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ASK for and offer help when needed</a:t>
            </a:r>
          </a:p>
        </p:txBody>
      </p:sp>
    </p:spTree>
    <p:extLst>
      <p:ext uri="{BB962C8B-B14F-4D97-AF65-F5344CB8AC3E}">
        <p14:creationId xmlns:p14="http://schemas.microsoft.com/office/powerpoint/2010/main" val="15733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Applying What You Have Learned…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618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Personal Commitment to Excellence</a:t>
            </a:r>
          </a:p>
        </p:txBody>
      </p:sp>
      <p:graphicFrame>
        <p:nvGraphicFramePr>
          <p:cNvPr id="5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961210"/>
              </p:ext>
            </p:extLst>
          </p:nvPr>
        </p:nvGraphicFramePr>
        <p:xfrm>
          <a:off x="619125" y="2133600"/>
          <a:ext cx="7915275" cy="4572000"/>
        </p:xfrm>
        <a:graphic>
          <a:graphicData uri="http://schemas.openxmlformats.org/drawingml/2006/table">
            <a:tbl>
              <a:tblPr/>
              <a:tblGrid>
                <a:gridCol w="26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CONTINUE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0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Focusing on my PURPOSE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Anticipating customer needs before they have to ask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Using LEAP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(the 4-Step Service Recovery Process)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when resolving problems, issues, or complaints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Using Heart-Head-Heart when responding to complaints and problematic issues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Putting too much emphasis on FUNCTION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Only focusing on my department, and not thinking about how my work and action might affects others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Interrupting when others are speaking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Taking rude comments from upset customers personally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Multi-tasking while someone is speak, instead of giving them my full attention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Showing genuine concern for my internal and external customers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Being more solution-focused, not problem-focused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Proactively anticipating problematic issues before they  occur or escalate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Practicing the “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Golden Rule”,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treating others  with the highest levels of DIGNITY &amp; RESPECT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8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Steps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16002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1707107"/>
            <a:ext cx="4572000" cy="476989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Assess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your team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Determine your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Gaps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Devise a plan for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Improvement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Involve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Empower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your employees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Be a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Role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Model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for Excellence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Create a Work Environment that Makes Focusing on the “Customer Experience”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Sustainable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, not a program of the month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Do not Compromise – be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Consistent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Remember…There is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Excuse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for substandard service!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/>
          <a:stretch/>
        </p:blipFill>
        <p:spPr>
          <a:xfrm>
            <a:off x="5774360" y="1828800"/>
            <a:ext cx="2687623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Workshop Evaluation</a:t>
            </a:r>
          </a:p>
        </p:txBody>
      </p:sp>
      <p:pic>
        <p:nvPicPr>
          <p:cNvPr id="5" name="Picture 2" descr="Be-The-Change-You-Want-To-See-In-The-Worl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0" y="1143000"/>
            <a:ext cx="683443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4553396"/>
            <a:ext cx="6019800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Contact 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Email: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  <a:hlinkClick r:id="rId3"/>
              </a:rPr>
              <a:t>tjamison@psbydesign.com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Website: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  <a:hlinkClick r:id="rId4"/>
              </a:rPr>
              <a:t>www.psbydesign.com</a:t>
            </a:r>
            <a:endParaRPr kumimoji="0" lang="en-US" sz="24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Direct Telephone Line: (404) 630-2551</a:t>
            </a:r>
            <a:endParaRPr kumimoji="0" lang="en-US" sz="24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Picture 11" descr="logo_june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68073"/>
            <a:ext cx="131445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197"/>
            <a:ext cx="8138160" cy="3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2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Some of our Clients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002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5" y="1868245"/>
            <a:ext cx="1367639" cy="874955"/>
          </a:xfrm>
          <a:prstGeom prst="rect">
            <a:avLst/>
          </a:prstGeom>
        </p:spPr>
      </p:pic>
      <p:pic>
        <p:nvPicPr>
          <p:cNvPr id="9" name="Picture 14" descr="https://upload.wikimedia.org/wikipedia/en/a/ac/Grand_Hyatt_Seoul_logo_low_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7278"/>
            <a:ext cx="2209800" cy="5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world ban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5593"/>
            <a:ext cx="1949350" cy="7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logoi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5" y="4648200"/>
            <a:ext cx="2342155" cy="3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5257800"/>
            <a:ext cx="1891347" cy="64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2.shard.bmwusa.com.edgesuite.net/e/1/z2m6DStr4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0"/>
          <a:stretch/>
        </p:blipFill>
        <p:spPr bwMode="auto">
          <a:xfrm>
            <a:off x="2783836" y="1726442"/>
            <a:ext cx="1198632" cy="12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Mercedes Benz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05" y="1739265"/>
            <a:ext cx="1875854" cy="13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latintravelexchange.com/sites/default/files/IHG%20logo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12051" r="16523" b="11163"/>
          <a:stretch/>
        </p:blipFill>
        <p:spPr bwMode="auto">
          <a:xfrm>
            <a:off x="6177964" y="1905000"/>
            <a:ext cx="1081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28" y="1727579"/>
            <a:ext cx="1362692" cy="11680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74" y="3002280"/>
            <a:ext cx="905317" cy="1188720"/>
          </a:xfrm>
          <a:prstGeom prst="rect">
            <a:avLst/>
          </a:prstGeom>
        </p:spPr>
      </p:pic>
      <p:pic>
        <p:nvPicPr>
          <p:cNvPr id="18" name="Picture 4" descr="Image result for age defy dermatology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05" y="4139485"/>
            <a:ext cx="1768095" cy="6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26" y="4968307"/>
            <a:ext cx="1243049" cy="518093"/>
          </a:xfrm>
          <a:prstGeom prst="rect">
            <a:avLst/>
          </a:prstGeom>
        </p:spPr>
      </p:pic>
      <p:pic>
        <p:nvPicPr>
          <p:cNvPr id="20" name="Picture 6" descr="https://pbs.twimg.com/profile_images/393478191/AmMart_logo_vert_SM.jpg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t="18386" r="12824" b="12958"/>
          <a:stretch/>
        </p:blipFill>
        <p:spPr bwMode="auto">
          <a:xfrm>
            <a:off x="2818970" y="5817054"/>
            <a:ext cx="1295830" cy="81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7072"/>
          <a:stretch/>
        </p:blipFill>
        <p:spPr bwMode="auto">
          <a:xfrm>
            <a:off x="4191000" y="3048000"/>
            <a:ext cx="1905000" cy="99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08" y="4303923"/>
            <a:ext cx="2623292" cy="496677"/>
          </a:xfrm>
          <a:prstGeom prst="rect">
            <a:avLst/>
          </a:prstGeom>
        </p:spPr>
      </p:pic>
      <p:pic>
        <p:nvPicPr>
          <p:cNvPr id="23" name="Picture 17" descr="https://lh5.googleusercontent.com/-cMC_LNHHjsk/AAAAAAAAAAI/AAAAAAAAAAA/yniHrVisFVU/s0-c-k-no-ns/photo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7435" r="19034" b="12062"/>
          <a:stretch/>
        </p:blipFill>
        <p:spPr bwMode="auto">
          <a:xfrm>
            <a:off x="6311471" y="3090251"/>
            <a:ext cx="622729" cy="7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tpc.com/tpc/images/design/tpc_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37" y="3002280"/>
            <a:ext cx="94446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28" y="4343399"/>
            <a:ext cx="12668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Forbo_Flooring"/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9" t="25562" r="7924"/>
          <a:stretch/>
        </p:blipFill>
        <p:spPr bwMode="auto">
          <a:xfrm>
            <a:off x="5617892" y="5040576"/>
            <a:ext cx="1544908" cy="903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" descr="http://thatsjustpeachy.com/thatsjustpeachyroundtable/wp-content/uploads/2013/02/Georgia-Chamber1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36" y="4801909"/>
            <a:ext cx="1603159" cy="10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result for millennium partners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8" y="5202167"/>
            <a:ext cx="817632" cy="8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tlantis paradise island logo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1" b="31962"/>
          <a:stretch/>
        </p:blipFill>
        <p:spPr bwMode="auto">
          <a:xfrm>
            <a:off x="4842183" y="6019800"/>
            <a:ext cx="1551417" cy="6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senior quality living corpora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AutoShape 6" descr="Image result for senior quality living corporatio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Image result for senior quality living corporation log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1" y="6172200"/>
            <a:ext cx="1253749" cy="3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7220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Personal Commitment to Excellence</a:t>
            </a:r>
          </a:p>
        </p:txBody>
      </p:sp>
      <p:graphicFrame>
        <p:nvGraphicFramePr>
          <p:cNvPr id="5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404926"/>
              </p:ext>
            </p:extLst>
          </p:nvPr>
        </p:nvGraphicFramePr>
        <p:xfrm>
          <a:off x="619125" y="1828800"/>
          <a:ext cx="7915275" cy="4572000"/>
        </p:xfrm>
        <a:graphic>
          <a:graphicData uri="http://schemas.openxmlformats.org/drawingml/2006/table">
            <a:tbl>
              <a:tblPr/>
              <a:tblGrid>
                <a:gridCol w="26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CONTINUE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0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Focusing on my PURPOSE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Anticipating customer needs before they have to ask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Using LEAP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(the 4-Step Service Recovery Process)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when resolving problems, issues, or complaints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Using Heart-Head-Heart when responding to complaints and problematic issues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Putting too much emphasis on FUNCTION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Only focusing on my department, and not thinking about how my work and action might affects others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Interrupting when others are speaking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Taking rude comments from upset customers personally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Multi-tasking while someone is speak, instead of giving them my full attention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Showing genuine concern for my internal and external customers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Being more solution-focused, not problem-focused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Proactively anticipating problematic issues before they  occur or escalate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Practicing the “Golden Rule”, treating others  the way I expect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38200"/>
          </a:xfrm>
        </p:spPr>
        <p:txBody>
          <a:bodyPr/>
          <a:lstStyle/>
          <a:p>
            <a:r>
              <a:rPr lang="en-US" dirty="0"/>
              <a:t>Opening Quote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09600" y="2133600"/>
            <a:ext cx="78486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ct val="25000"/>
              </a:spcBef>
              <a:spcAft>
                <a:spcPts val="1200"/>
              </a:spcAft>
              <a:buFontTx/>
              <a:buNone/>
            </a:pPr>
            <a:r>
              <a:rPr lang="en-US" sz="2400" i="1" dirty="0">
                <a:solidFill>
                  <a:srgbClr val="333333"/>
                </a:solidFill>
                <a:latin typeface="Times New Roman" pitchFamily="18" charset="0"/>
              </a:rPr>
              <a:t>The customer is the most important visitor on our premises.        </a:t>
            </a:r>
          </a:p>
          <a:p>
            <a:pPr algn="r">
              <a:spcBef>
                <a:spcPct val="25000"/>
              </a:spcBef>
              <a:spcAft>
                <a:spcPts val="1200"/>
              </a:spcAft>
              <a:buFontTx/>
              <a:buNone/>
            </a:pPr>
            <a:r>
              <a:rPr lang="en-US" sz="2400" i="1" dirty="0">
                <a:solidFill>
                  <a:srgbClr val="333333"/>
                </a:solidFill>
                <a:latin typeface="Times New Roman" pitchFamily="18" charset="0"/>
              </a:rPr>
              <a:t>He is not dependent on us.  We are dependent on him.</a:t>
            </a:r>
          </a:p>
          <a:p>
            <a:pPr algn="r">
              <a:spcBef>
                <a:spcPct val="25000"/>
              </a:spcBef>
              <a:spcAft>
                <a:spcPts val="1200"/>
              </a:spcAft>
              <a:buFontTx/>
              <a:buNone/>
            </a:pPr>
            <a:r>
              <a:rPr lang="en-US" sz="2400" i="1" dirty="0">
                <a:solidFill>
                  <a:srgbClr val="333333"/>
                </a:solidFill>
                <a:latin typeface="Times New Roman" pitchFamily="18" charset="0"/>
              </a:rPr>
              <a:t>He is not an interruption of our work.  He is the purpose of it.</a:t>
            </a:r>
          </a:p>
          <a:p>
            <a:pPr algn="r">
              <a:spcBef>
                <a:spcPct val="25000"/>
              </a:spcBef>
              <a:spcAft>
                <a:spcPts val="1200"/>
              </a:spcAft>
              <a:buFontTx/>
              <a:buNone/>
            </a:pPr>
            <a:r>
              <a:rPr lang="en-US" sz="2400" i="1" dirty="0">
                <a:solidFill>
                  <a:srgbClr val="333333"/>
                </a:solidFill>
                <a:latin typeface="Times New Roman" pitchFamily="18" charset="0"/>
              </a:rPr>
              <a:t>He is not an outsider of our business.  He is part of it.</a:t>
            </a:r>
          </a:p>
          <a:p>
            <a:pPr algn="r">
              <a:spcBef>
                <a:spcPct val="25000"/>
              </a:spcBef>
              <a:spcAft>
                <a:spcPts val="1200"/>
              </a:spcAft>
              <a:buFontTx/>
              <a:buNone/>
            </a:pPr>
            <a:r>
              <a:rPr lang="en-US" sz="2400" i="1" dirty="0">
                <a:solidFill>
                  <a:srgbClr val="333333"/>
                </a:solidFill>
                <a:latin typeface="Times New Roman" pitchFamily="18" charset="0"/>
              </a:rPr>
              <a:t>We are not doing him a favor by serving him.</a:t>
            </a:r>
          </a:p>
          <a:p>
            <a:pPr algn="r">
              <a:spcBef>
                <a:spcPct val="25000"/>
              </a:spcBef>
              <a:spcAft>
                <a:spcPts val="1200"/>
              </a:spcAft>
              <a:buFontTx/>
              <a:buNone/>
            </a:pPr>
            <a:r>
              <a:rPr lang="en-US" sz="2400" i="1" dirty="0">
                <a:solidFill>
                  <a:srgbClr val="333333"/>
                </a:solidFill>
                <a:latin typeface="Times New Roman" pitchFamily="18" charset="0"/>
              </a:rPr>
              <a:t>He is doing us a favor by giving us the opportunity to do so.</a:t>
            </a:r>
          </a:p>
          <a:p>
            <a:pPr algn="r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700" i="1" dirty="0">
              <a:solidFill>
                <a:srgbClr val="333333"/>
              </a:solidFill>
              <a:latin typeface="Garamond" pitchFamily="18" charset="0"/>
            </a:endParaRPr>
          </a:p>
          <a:p>
            <a:pPr algn="r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600" i="1" dirty="0">
                <a:solidFill>
                  <a:srgbClr val="333333"/>
                </a:solidFill>
                <a:latin typeface="Garamond" pitchFamily="18" charset="0"/>
              </a:rPr>
              <a:t>--</a:t>
            </a:r>
            <a:r>
              <a:rPr lang="en-US" sz="2600" i="1" dirty="0">
                <a:solidFill>
                  <a:srgbClr val="C00000"/>
                </a:solidFill>
                <a:latin typeface="Garamond" pitchFamily="18" charset="0"/>
              </a:rPr>
              <a:t>Mahatma Gandhi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18288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Theo\AppData\Local\Microsoft\Windows\Temporary Internet Files\Content.IE5\RGGDKWD3\MP90043095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3" t="7774" r="17484" b="7198"/>
          <a:stretch/>
        </p:blipFill>
        <p:spPr bwMode="auto">
          <a:xfrm>
            <a:off x="5906256" y="1970537"/>
            <a:ext cx="24179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805783"/>
            <a:ext cx="5257800" cy="44127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rgbClr val="3068A5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 Open-Minded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rgbClr val="3068A5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 Here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(Stay Focused)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rgbClr val="3068A5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All Technology Off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(this includes Cell Phones, Tablets, Laptops, etc.)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rgbClr val="3068A5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No Sidebar Conversations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rgbClr val="3068A5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Everyone Participates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rgbClr val="3068A5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Promptness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rgbClr val="3068A5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Its OK to Attack Issues, Not People</a:t>
            </a:r>
          </a:p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rgbClr val="3068A5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Parking Lot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6858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 Rules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5240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6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0" y="1981200"/>
            <a:ext cx="3012952" cy="4419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cap="sm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Challenges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Time Constraints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Misalignment/ Miscommunication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Lack of Teamwork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Lack of Accountability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Inconsistency in Service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Staffing Issues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Competing Priorities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Complacency/Inertia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2133600"/>
            <a:ext cx="472440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320" indent="-274320">
              <a:spcBef>
                <a:spcPct val="30000"/>
              </a:spcBef>
              <a:spcAft>
                <a:spcPct val="30000"/>
              </a:spcAft>
              <a:buClr>
                <a:srgbClr val="4D4D4D"/>
              </a:buClr>
            </a:pPr>
            <a:r>
              <a:rPr lang="en-US" sz="2500" dirty="0">
                <a:solidFill>
                  <a:srgbClr val="0E1E30"/>
                </a:solidFill>
                <a:latin typeface="Calibri" pitchFamily="34" charset="0"/>
                <a:cs typeface="Calibri" pitchFamily="34" charset="0"/>
              </a:rPr>
              <a:t>Name / Position</a:t>
            </a:r>
          </a:p>
          <a:p>
            <a:pPr marL="274320" indent="-274320">
              <a:spcBef>
                <a:spcPct val="30000"/>
              </a:spcBef>
              <a:spcAft>
                <a:spcPct val="30000"/>
              </a:spcAft>
              <a:buClr>
                <a:srgbClr val="4D4D4D"/>
              </a:buClr>
            </a:pPr>
            <a:r>
              <a:rPr lang="en-US" sz="2500" dirty="0">
                <a:solidFill>
                  <a:srgbClr val="0E1E30"/>
                </a:solidFill>
                <a:latin typeface="Calibri" pitchFamily="34" charset="0"/>
                <a:cs typeface="Calibri" pitchFamily="34" charset="0"/>
              </a:rPr>
              <a:t>How long have you been with the company?</a:t>
            </a:r>
          </a:p>
          <a:p>
            <a:pPr marL="274320" indent="-274320">
              <a:spcBef>
                <a:spcPct val="30000"/>
              </a:spcBef>
              <a:spcAft>
                <a:spcPct val="30000"/>
              </a:spcAft>
              <a:buClr>
                <a:srgbClr val="4D4D4D"/>
              </a:buClr>
            </a:pPr>
            <a:r>
              <a:rPr lang="en-US" sz="2500" dirty="0">
                <a:solidFill>
                  <a:srgbClr val="0E1E30"/>
                </a:solidFill>
                <a:latin typeface="Calibri" pitchFamily="34" charset="0"/>
                <a:cs typeface="Calibri" pitchFamily="34" charset="0"/>
              </a:rPr>
              <a:t>What is a customer service </a:t>
            </a:r>
            <a:r>
              <a:rPr lang="en-US" sz="25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challenge</a:t>
            </a:r>
            <a:r>
              <a:rPr lang="en-US" sz="2500" dirty="0">
                <a:solidFill>
                  <a:srgbClr val="0E1E30"/>
                </a:solidFill>
                <a:latin typeface="Calibri" pitchFamily="34" charset="0"/>
                <a:cs typeface="Calibri" pitchFamily="34" charset="0"/>
              </a:rPr>
              <a:t> we are currently facing?</a:t>
            </a:r>
          </a:p>
          <a:p>
            <a:pPr marL="274320" indent="-274320">
              <a:spcBef>
                <a:spcPct val="30000"/>
              </a:spcBef>
              <a:spcAft>
                <a:spcPct val="30000"/>
              </a:spcAft>
              <a:buClr>
                <a:srgbClr val="4D4D4D"/>
              </a:buClr>
            </a:pPr>
            <a:r>
              <a:rPr lang="en-US" sz="2500" dirty="0">
                <a:solidFill>
                  <a:srgbClr val="0E1E30"/>
                </a:solidFill>
                <a:latin typeface="Calibri" pitchFamily="34" charset="0"/>
                <a:cs typeface="Calibri" pitchFamily="34" charset="0"/>
              </a:rPr>
              <a:t>What would you like to </a:t>
            </a:r>
            <a:r>
              <a:rPr lang="en-US" sz="25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gain</a:t>
            </a:r>
            <a:r>
              <a:rPr lang="en-US" sz="2500" dirty="0">
                <a:solidFill>
                  <a:srgbClr val="0E1E30"/>
                </a:solidFill>
                <a:latin typeface="Calibri" pitchFamily="34" charset="0"/>
                <a:cs typeface="Calibri" pitchFamily="34" charset="0"/>
              </a:rPr>
              <a:t> during this session?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838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752600"/>
            <a:ext cx="76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0"/>
            <a:ext cx="83820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The 3-Levels of Employee Engagement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5638800"/>
            <a:ext cx="655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1798320"/>
            <a:ext cx="0" cy="3840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05200" y="1752600"/>
            <a:ext cx="0" cy="3840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6"/>
          <p:cNvSpPr>
            <a:spLocks/>
          </p:cNvSpPr>
          <p:nvPr/>
        </p:nvSpPr>
        <p:spPr bwMode="auto">
          <a:xfrm>
            <a:off x="1676400" y="1981200"/>
            <a:ext cx="6248400" cy="3136900"/>
          </a:xfrm>
          <a:custGeom>
            <a:avLst/>
            <a:gdLst>
              <a:gd name="T0" fmla="*/ 0 w 4411"/>
              <a:gd name="T1" fmla="*/ 2147483647 h 2168"/>
              <a:gd name="T2" fmla="*/ 2147483647 w 4411"/>
              <a:gd name="T3" fmla="*/ 2147483647 h 2168"/>
              <a:gd name="T4" fmla="*/ 2147483647 w 4411"/>
              <a:gd name="T5" fmla="*/ 10080624 h 2168"/>
              <a:gd name="T6" fmla="*/ 2147483647 w 4411"/>
              <a:gd name="T7" fmla="*/ 2147483647 h 2168"/>
              <a:gd name="T8" fmla="*/ 2147483647 w 4411"/>
              <a:gd name="T9" fmla="*/ 2147483647 h 2168"/>
              <a:gd name="T10" fmla="*/ 2147483647 w 4411"/>
              <a:gd name="T11" fmla="*/ 2147483647 h 2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11"/>
              <a:gd name="T19" fmla="*/ 0 h 2168"/>
              <a:gd name="T20" fmla="*/ 4411 w 4411"/>
              <a:gd name="T21" fmla="*/ 2168 h 2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11" h="2168">
                <a:moveTo>
                  <a:pt x="0" y="2162"/>
                </a:moveTo>
                <a:cubicBezTo>
                  <a:pt x="164" y="2075"/>
                  <a:pt x="622" y="1995"/>
                  <a:pt x="985" y="1635"/>
                </a:cubicBezTo>
                <a:cubicBezTo>
                  <a:pt x="1349" y="1275"/>
                  <a:pt x="1798" y="0"/>
                  <a:pt x="2180" y="4"/>
                </a:cubicBezTo>
                <a:cubicBezTo>
                  <a:pt x="2563" y="8"/>
                  <a:pt x="3006" y="1314"/>
                  <a:pt x="3279" y="1661"/>
                </a:cubicBezTo>
                <a:cubicBezTo>
                  <a:pt x="3552" y="2008"/>
                  <a:pt x="3628" y="2010"/>
                  <a:pt x="3817" y="2089"/>
                </a:cubicBezTo>
                <a:cubicBezTo>
                  <a:pt x="4006" y="2168"/>
                  <a:pt x="4287" y="2126"/>
                  <a:pt x="4411" y="2135"/>
                </a:cubicBezTo>
              </a:path>
            </a:pathLst>
          </a:custGeom>
          <a:noFill/>
          <a:ln w="5715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1752600"/>
            <a:ext cx="0" cy="3840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76400" y="2514600"/>
            <a:ext cx="155843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Non-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Believers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(Disengaged)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038600" y="2743200"/>
            <a:ext cx="144244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Believers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(Engaged)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24600" y="2498229"/>
            <a:ext cx="178215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Change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(Fully Engaged)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038600" y="2057400"/>
            <a:ext cx="6248400" cy="3136900"/>
          </a:xfrm>
          <a:custGeom>
            <a:avLst/>
            <a:gdLst>
              <a:gd name="T0" fmla="*/ 0 w 4411"/>
              <a:gd name="T1" fmla="*/ 2147483647 h 2168"/>
              <a:gd name="T2" fmla="*/ 2147483647 w 4411"/>
              <a:gd name="T3" fmla="*/ 2147483647 h 2168"/>
              <a:gd name="T4" fmla="*/ 2147483647 w 4411"/>
              <a:gd name="T5" fmla="*/ 10080624 h 2168"/>
              <a:gd name="T6" fmla="*/ 2147483647 w 4411"/>
              <a:gd name="T7" fmla="*/ 2147483647 h 2168"/>
              <a:gd name="T8" fmla="*/ 2147483647 w 4411"/>
              <a:gd name="T9" fmla="*/ 2147483647 h 2168"/>
              <a:gd name="T10" fmla="*/ 2147483647 w 4411"/>
              <a:gd name="T11" fmla="*/ 2147483647 h 2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11"/>
              <a:gd name="T19" fmla="*/ 0 h 2168"/>
              <a:gd name="T20" fmla="*/ 4411 w 4411"/>
              <a:gd name="T21" fmla="*/ 2168 h 2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11" h="2168">
                <a:moveTo>
                  <a:pt x="0" y="2162"/>
                </a:moveTo>
                <a:cubicBezTo>
                  <a:pt x="164" y="2075"/>
                  <a:pt x="622" y="1995"/>
                  <a:pt x="985" y="1635"/>
                </a:cubicBezTo>
                <a:cubicBezTo>
                  <a:pt x="1349" y="1275"/>
                  <a:pt x="1798" y="0"/>
                  <a:pt x="2180" y="4"/>
                </a:cubicBezTo>
                <a:cubicBezTo>
                  <a:pt x="2563" y="8"/>
                  <a:pt x="3006" y="1314"/>
                  <a:pt x="3279" y="1661"/>
                </a:cubicBezTo>
                <a:cubicBezTo>
                  <a:pt x="3552" y="2008"/>
                  <a:pt x="3628" y="2010"/>
                  <a:pt x="3817" y="2089"/>
                </a:cubicBezTo>
                <a:cubicBezTo>
                  <a:pt x="4006" y="2168"/>
                  <a:pt x="4287" y="2126"/>
                  <a:pt x="4411" y="2135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85560"/>
            <a:ext cx="137160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7470</TotalTime>
  <Words>3278</Words>
  <Application>Microsoft Office PowerPoint</Application>
  <PresentationFormat>On-screen Show (4:3)</PresentationFormat>
  <Paragraphs>567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</vt:lpstr>
      <vt:lpstr>Constantia</vt:lpstr>
      <vt:lpstr>Garamond</vt:lpstr>
      <vt:lpstr>Symbol</vt:lpstr>
      <vt:lpstr>Times New Roman</vt:lpstr>
      <vt:lpstr>Wingdings</vt:lpstr>
      <vt:lpstr>Wingdings 2</vt:lpstr>
      <vt:lpstr>Flow</vt:lpstr>
      <vt:lpstr>Default Design</vt:lpstr>
      <vt:lpstr>PowerPoint Presentation</vt:lpstr>
      <vt:lpstr>What We Will Cover</vt:lpstr>
      <vt:lpstr>Facilitator Background</vt:lpstr>
      <vt:lpstr>Some of our Clients</vt:lpstr>
      <vt:lpstr>Personal Commitment to Excellence</vt:lpstr>
      <vt:lpstr>Opening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Defining Service Excellence</vt:lpstr>
      <vt:lpstr>Defining Service Excellence</vt:lpstr>
      <vt:lpstr>           What an Exceptional Experience should Look, Sound,        and Feel Like from the customer’s perspective</vt:lpstr>
      <vt:lpstr>Is there Purpose in our work?</vt:lpstr>
      <vt:lpstr>What We Will Cover</vt:lpstr>
      <vt:lpstr>PowerPoint Presentation</vt:lpstr>
      <vt:lpstr>PowerPoint Presentation</vt:lpstr>
      <vt:lpstr>PowerPoint Presentation</vt:lpstr>
      <vt:lpstr>What We Will Cover</vt:lpstr>
      <vt:lpstr>PowerPoint Presentation</vt:lpstr>
      <vt:lpstr>PowerPoint Presentation</vt:lpstr>
      <vt:lpstr>PowerPoint Presentation</vt:lpstr>
      <vt:lpstr>Key Phrases  Diffusing Problematic Situations</vt:lpstr>
      <vt:lpstr>Responding with Empathy…</vt:lpstr>
      <vt:lpstr>Heart-Head-Heart (Practice Activity)</vt:lpstr>
      <vt:lpstr>PowerPoint Presentation</vt:lpstr>
      <vt:lpstr>What We Covered…</vt:lpstr>
      <vt:lpstr>PowerPoint Presentation</vt:lpstr>
      <vt:lpstr>PowerPoint Presentation</vt:lpstr>
      <vt:lpstr>Applying What You Have Learned…</vt:lpstr>
      <vt:lpstr>PowerPoint Presentation</vt:lpstr>
      <vt:lpstr>Workshop Evaluation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Barton</dc:creator>
  <cp:lastModifiedBy>Amanda Tekely</cp:lastModifiedBy>
  <cp:revision>230</cp:revision>
  <cp:lastPrinted>2016-09-07T16:24:18Z</cp:lastPrinted>
  <dcterms:created xsi:type="dcterms:W3CDTF">2015-12-04T22:50:45Z</dcterms:created>
  <dcterms:modified xsi:type="dcterms:W3CDTF">2016-10-05T20:33:25Z</dcterms:modified>
</cp:coreProperties>
</file>